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82A"/>
    <a:srgbClr val="7F68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3784-9206-401C-BF4A-C8E3F241822A}" type="datetimeFigureOut">
              <a:rPr lang="hr-HR" smtClean="0"/>
              <a:pPr/>
              <a:t>9.8.2019.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E8C1-B4F8-4774-AF3A-D8C147A5EF8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BFCE-B961-4163-9438-1F39C916567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C4CA-210A-4732-B868-32B9D02F92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>
            <a:extLst>
              <a:ext uri="{FF2B5EF4-FFF2-40B4-BE49-F238E27FC236}">
                <a16:creationId xmlns:a16="http://schemas.microsoft.com/office/drawing/2014/main" xmlns="" id="{0174CCDF-AD76-4443-BDFA-70E2B02EA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aec2854-c26e-4cce-b9e0-e2d1079d413d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3278"/>
          </a:xfrm>
          <a:ln w="38100">
            <a:solidFill>
              <a:srgbClr val="A4582A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A4582A"/>
                </a:solidFill>
              </a:rPr>
              <a:t>ISTRAŽUJEMO SASTAV I SVOJSTVA TLA</a:t>
            </a:r>
            <a:endParaRPr lang="en-US" b="1" dirty="0">
              <a:solidFill>
                <a:srgbClr val="A4582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857916" cy="390283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98738" y="5733256"/>
            <a:ext cx="2069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 smtClean="0"/>
              <a:t>ISTARSKI VINOGRAD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60061" cy="478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5733256"/>
            <a:ext cx="5803578" cy="3693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rasipanje čestica umjetnog gnojiva strojevima (rasipačem)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2170584" cy="71438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4000" dirty="0" smtClean="0"/>
              <a:t>ISTRAŽI: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571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Možda si čuo od starijih da je dobro u tlo povremeno zakopati pepeo nastao gorenjem drveta ili talog od kave. Istraži zašto.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8640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00000" cy="2992501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t="6713"/>
          <a:stretch>
            <a:fillRect/>
          </a:stretch>
        </p:blipFill>
        <p:spPr bwMode="auto">
          <a:xfrm>
            <a:off x="5004048" y="1988840"/>
            <a:ext cx="3600000" cy="3002192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488" y="260648"/>
            <a:ext cx="3322712" cy="64294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RIJEŠI REBUS: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64344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3                              1 , 2                          1                              2                                 4 , 2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572140"/>
            <a:ext cx="336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RJEŠENJE: ________________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Kako se naziva životna zajednica s velikom vlagom u zraku i s </a:t>
            </a:r>
            <a:r>
              <a:rPr lang="hr-HR" b="1" dirty="0" smtClean="0"/>
              <a:t>mineralima bogatim tlom</a:t>
            </a:r>
            <a:r>
              <a:rPr lang="hr-HR" dirty="0" smtClean="0"/>
              <a:t>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1643042" cy="128588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643182"/>
            <a:ext cx="1357322" cy="128588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643182"/>
            <a:ext cx="1455183" cy="130602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643182"/>
            <a:ext cx="1714511" cy="128116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643182"/>
            <a:ext cx="1071570" cy="130061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/>
          <a:srcRect b="4520"/>
          <a:stretch>
            <a:fillRect/>
          </a:stretch>
        </p:blipFill>
        <p:spPr bwMode="auto">
          <a:xfrm>
            <a:off x="1763688" y="116632"/>
            <a:ext cx="1008112" cy="95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75656" y="53012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5"/>
                </a:solidFill>
              </a:rPr>
              <a:t>PRAŠUMA</a:t>
            </a:r>
            <a:endParaRPr lang="hr-HR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1352762" cy="62470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TLO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75608"/>
            <a:ext cx="748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rahli površinski sloj </a:t>
            </a:r>
            <a:r>
              <a:rPr lang="hr-HR" dirty="0" smtClean="0"/>
              <a:t>kopna</a:t>
            </a:r>
          </a:p>
          <a:p>
            <a:r>
              <a:rPr lang="hr-HR" dirty="0" smtClean="0"/>
              <a:t>- nastalo pucanjem, drobljenjem i postupnim </a:t>
            </a:r>
            <a:r>
              <a:rPr lang="hr-HR" b="1" dirty="0" smtClean="0"/>
              <a:t>usitnjavanjem</a:t>
            </a:r>
            <a:r>
              <a:rPr lang="hr-HR" dirty="0" smtClean="0"/>
              <a:t> stijenja i kamenja</a:t>
            </a:r>
          </a:p>
          <a:p>
            <a:endParaRPr lang="hr-HR" dirty="0" smtClean="0"/>
          </a:p>
          <a:p>
            <a:r>
              <a:rPr lang="hr-HR" dirty="0" smtClean="0"/>
              <a:t>- </a:t>
            </a:r>
            <a:r>
              <a:rPr lang="hr-HR" b="1" dirty="0" smtClean="0"/>
              <a:t>smjesa</a:t>
            </a:r>
            <a:r>
              <a:rPr lang="hr-HR" dirty="0" smtClean="0"/>
              <a:t> različitih krutih tvari</a:t>
            </a:r>
          </a:p>
          <a:p>
            <a:r>
              <a:rPr lang="hr-HR" dirty="0" smtClean="0"/>
              <a:t>- sadrži </a:t>
            </a:r>
            <a:r>
              <a:rPr lang="hr-HR" b="1" dirty="0" smtClean="0"/>
              <a:t>prostore ispunjene zrakom i vodom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396337" cy="359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3140968"/>
            <a:ext cx="10717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ŠLJUNAK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4797152"/>
            <a:ext cx="9361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GLINA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2267580"/>
            <a:ext cx="9361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PIJESAK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754760" cy="71438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SVOJSTVA TLA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57995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ovise o </a:t>
            </a:r>
            <a:r>
              <a:rPr lang="hr-HR" b="1" dirty="0" smtClean="0"/>
              <a:t>vrsti</a:t>
            </a:r>
            <a:r>
              <a:rPr lang="hr-HR" dirty="0" smtClean="0"/>
              <a:t> i </a:t>
            </a:r>
            <a:r>
              <a:rPr lang="hr-HR" b="1" dirty="0" smtClean="0"/>
              <a:t>veličini</a:t>
            </a:r>
            <a:r>
              <a:rPr lang="hr-HR" dirty="0" smtClean="0"/>
              <a:t> čestica koje ga grade</a:t>
            </a:r>
          </a:p>
          <a:p>
            <a:r>
              <a:rPr lang="hr-HR" dirty="0" smtClean="0"/>
              <a:t>- razlikujemo različite vrste tla obzirom na </a:t>
            </a:r>
            <a:r>
              <a:rPr lang="hr-HR" b="1" dirty="0" smtClean="0"/>
              <a:t>veličinu čestica</a:t>
            </a:r>
            <a:endParaRPr lang="hr-HR" dirty="0" smtClean="0"/>
          </a:p>
          <a:p>
            <a:r>
              <a:rPr lang="hr-HR" dirty="0" smtClean="0"/>
              <a:t>→ kamenje i šljunak</a:t>
            </a:r>
          </a:p>
          <a:p>
            <a:r>
              <a:rPr lang="hr-HR" dirty="0" smtClean="0"/>
              <a:t>→ pijesak</a:t>
            </a:r>
          </a:p>
          <a:p>
            <a:r>
              <a:rPr lang="hr-HR" dirty="0" smtClean="0"/>
              <a:t>→ prah</a:t>
            </a:r>
          </a:p>
          <a:p>
            <a:r>
              <a:rPr lang="hr-HR" dirty="0" smtClean="0"/>
              <a:t>→ glina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2431755" cy="376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787859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2500298" cy="3750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279878" cy="69443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OSOBINE TLA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637622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VLAŽNOST-prostore među krutim česticama ispunjava </a:t>
            </a:r>
            <a:r>
              <a:rPr lang="hr-HR" b="1" dirty="0" smtClean="0"/>
              <a:t>voda</a:t>
            </a:r>
            <a:endParaRPr lang="hr-HR" dirty="0" smtClean="0"/>
          </a:p>
          <a:p>
            <a:r>
              <a:rPr lang="hr-HR" dirty="0" smtClean="0"/>
              <a:t>- RAHLOST –sadrži</a:t>
            </a:r>
            <a:r>
              <a:rPr lang="hr-HR" b="1" dirty="0" smtClean="0"/>
              <a:t> zrak </a:t>
            </a:r>
            <a:r>
              <a:rPr lang="hr-HR" dirty="0" smtClean="0"/>
              <a:t>među česticama i lako se usitni prstima</a:t>
            </a:r>
          </a:p>
          <a:p>
            <a:r>
              <a:rPr lang="hr-HR" dirty="0" smtClean="0"/>
              <a:t>- PROPUSNOST-je osobina većeg ili manjeg </a:t>
            </a:r>
            <a:r>
              <a:rPr lang="hr-HR" b="1" dirty="0" smtClean="0"/>
              <a:t>zadržavanja vode </a:t>
            </a:r>
            <a:r>
              <a:rPr lang="hr-HR" dirty="0" smtClean="0"/>
              <a:t>u tlu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691415" cy="31432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43808" y="5517232"/>
            <a:ext cx="36724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pustinjski pijesak slabo zadržava vodu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093296"/>
            <a:ext cx="30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ISTRAŽI: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RB str. 54</a:t>
            </a:r>
            <a:r>
              <a:rPr lang="hr-HR" dirty="0" smtClean="0"/>
              <a:t> Istraži vlažnost tla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6093296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108668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592806" cy="5420646"/>
          </a:xfrm>
          <a:prstGeom prst="rect">
            <a:avLst/>
          </a:prstGeom>
          <a:ln w="12700" cap="sq">
            <a:solidFill>
              <a:srgbClr val="A4582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am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636912"/>
            <a:ext cx="480336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- s obzirom na </a:t>
            </a:r>
            <a:r>
              <a:rPr lang="hr-HR" b="1" dirty="0" smtClean="0"/>
              <a:t>boju</a:t>
            </a:r>
            <a:r>
              <a:rPr lang="hr-HR" dirty="0" smtClean="0"/>
              <a:t> razlikujemo sljedeće vrste tla:</a:t>
            </a:r>
          </a:p>
          <a:p>
            <a:r>
              <a:rPr lang="hr-HR" dirty="0" smtClean="0"/>
              <a:t>→ CRVENICA - crvenkasto tlo</a:t>
            </a:r>
          </a:p>
          <a:p>
            <a:r>
              <a:rPr lang="hr-HR" dirty="0" smtClean="0"/>
              <a:t>→ CRNICA - crno tlo</a:t>
            </a:r>
          </a:p>
          <a:p>
            <a:r>
              <a:rPr lang="hr-HR" dirty="0" smtClean="0"/>
              <a:t>→ LAPOR - sivo tlo</a:t>
            </a:r>
          </a:p>
          <a:p>
            <a:r>
              <a:rPr lang="hr-HR" dirty="0" smtClean="0"/>
              <a:t>→ ILOVAČA - žućkasto tlo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5733256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CRVENICA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2592288" cy="69443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BOJE TLA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4437112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LAPOR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501008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ILOVAČA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CRNICA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456384" cy="642942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KISELOST  TLA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96752"/>
            <a:ext cx="8784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crnogorične šume (smreka, jela, bor) imaju kiselija tla u odnosu na ostale šume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borovnica</a:t>
            </a:r>
            <a:r>
              <a:rPr lang="hr-HR" dirty="0" smtClean="0"/>
              <a:t>, </a:t>
            </a:r>
            <a:r>
              <a:rPr lang="hr-HR" b="1" dirty="0" smtClean="0"/>
              <a:t>božikovina, </a:t>
            </a:r>
            <a:r>
              <a:rPr lang="hr-HR" dirty="0" smtClean="0"/>
              <a:t>bijela topola i hrast crnika rijetke su biljne vrste koje vole kisela tla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67355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320" r="40602"/>
          <a:stretch>
            <a:fillRect/>
          </a:stretch>
        </p:blipFill>
        <p:spPr bwMode="auto">
          <a:xfrm>
            <a:off x="4860032" y="1988840"/>
            <a:ext cx="368534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5949280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ISTRAŽI:</a:t>
            </a:r>
            <a:endParaRPr lang="hr-HR" dirty="0" smtClean="0"/>
          </a:p>
          <a:p>
            <a:r>
              <a:rPr lang="hr-HR" dirty="0" smtClean="0"/>
              <a:t>- kiselost tla u školskom vrtu ili u lončanicama školskog cvijeća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5949280"/>
            <a:ext cx="648072" cy="6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55679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- za utvrđivanje kiselosti, neutralnosti ili lužnatosti koristi se </a:t>
            </a:r>
            <a:r>
              <a:rPr lang="hr-HR" b="1" dirty="0" smtClean="0"/>
              <a:t>univerzalni indikatorski papir</a:t>
            </a:r>
          </a:p>
        </p:txBody>
      </p:sp>
      <p:pic>
        <p:nvPicPr>
          <p:cNvPr id="10" name="Picture 4" descr="E:\SLIKE za 2018\Sanja Coric\13724_Priroda 5 - 1-2 tema shutter\Za prijelom 1 dio\1.5\shutterstock_4384621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276872"/>
            <a:ext cx="5075444" cy="338437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456384" cy="642942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KISELOST  TLA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3960440" cy="55326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MINERALI U TLU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kalcij, magnezij, željezo </a:t>
            </a:r>
            <a:r>
              <a:rPr lang="hr-HR" dirty="0" smtClean="0"/>
              <a:t>→ u tlo dospijevaju otapanjem stijena i razgradnjom 		                uginulih organizama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dušik</a:t>
            </a:r>
            <a:r>
              <a:rPr lang="hr-HR" dirty="0" smtClean="0"/>
              <a:t> - važan za uspješan rast biljaka koje ga upijaju iz tla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dušikove bakterije</a:t>
            </a:r>
            <a:r>
              <a:rPr lang="hr-HR" dirty="0" smtClean="0"/>
              <a:t> vežu dušik iz zraka u tlo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4824"/>
            <a:ext cx="3132813" cy="4714884"/>
          </a:xfrm>
          <a:prstGeom prst="rect">
            <a:avLst/>
          </a:prstGeom>
          <a:noFill/>
          <a:ln w="28575">
            <a:solidFill>
              <a:srgbClr val="A4582A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4221088"/>
            <a:ext cx="2016224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hlinkClick r:id="rId3"/>
              </a:rPr>
              <a:t>VIZUALNO +</a:t>
            </a:r>
            <a:endParaRPr lang="hr-HR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03848" y="37170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 kvržicama na korijenu mahunarki 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b="1" dirty="0" smtClean="0"/>
              <a:t>djeteline</a:t>
            </a:r>
            <a:r>
              <a:rPr lang="hr-HR" dirty="0" smtClean="0"/>
              <a:t>) žive dušikove bakterije</a:t>
            </a:r>
            <a:endParaRPr lang="hr-H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76144" y="3789040"/>
            <a:ext cx="2592000" cy="0"/>
          </a:xfrm>
          <a:prstGeom prst="line">
            <a:avLst/>
          </a:prstGeom>
          <a:ln w="28575">
            <a:solidFill>
              <a:srgbClr val="A45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144" y="4581128"/>
            <a:ext cx="2592000" cy="0"/>
          </a:xfrm>
          <a:prstGeom prst="line">
            <a:avLst/>
          </a:prstGeom>
          <a:ln w="28575">
            <a:solidFill>
              <a:srgbClr val="A45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1115616" y="3356992"/>
            <a:ext cx="792088" cy="7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00800" cy="1215562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GNOJENJE POLJOPRIVREDNIH POVRŠINA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6409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poljoprivredne kulture crpe iz tla mnogo mineralnih tvari</a:t>
            </a:r>
          </a:p>
          <a:p>
            <a:r>
              <a:rPr lang="hr-HR" dirty="0" smtClean="0"/>
              <a:t>- zato tlo treba obogatiti gnojivima</a:t>
            </a:r>
          </a:p>
          <a:p>
            <a:r>
              <a:rPr lang="hr-HR" dirty="0" smtClean="0"/>
              <a:t>- vrste gnojiva:</a:t>
            </a:r>
          </a:p>
          <a:p>
            <a:pPr marL="342900" indent="-342900"/>
            <a:r>
              <a:rPr lang="hr-HR" b="1" dirty="0" smtClean="0"/>
              <a:t>PRIRODNA GNOJIVA</a:t>
            </a:r>
            <a:r>
              <a:rPr lang="hr-HR" dirty="0" smtClean="0"/>
              <a:t>, </a:t>
            </a:r>
            <a:r>
              <a:rPr lang="hr-HR" dirty="0" err="1" smtClean="0"/>
              <a:t>npr</a:t>
            </a:r>
            <a:r>
              <a:rPr lang="hr-HR" dirty="0" smtClean="0"/>
              <a:t>. stajski gnoj    	</a:t>
            </a:r>
            <a:r>
              <a:rPr lang="hr-HR" b="1" dirty="0" smtClean="0"/>
              <a:t>UMJETNA GNOJIVA</a:t>
            </a:r>
            <a:r>
              <a:rPr lang="hr-HR" dirty="0" smtClean="0"/>
              <a:t>, </a:t>
            </a:r>
            <a:r>
              <a:rPr lang="hr-HR" dirty="0" err="1" smtClean="0"/>
              <a:t>npr</a:t>
            </a:r>
            <a:r>
              <a:rPr lang="hr-HR" dirty="0" smtClean="0"/>
              <a:t>. urea, KAN, NPK </a:t>
            </a:r>
            <a:endParaRPr lang="hr-HR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1321"/>
            <a:ext cx="3312000" cy="324000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r="22966"/>
          <a:stretch>
            <a:fillRect/>
          </a:stretch>
        </p:blipFill>
        <p:spPr bwMode="auto">
          <a:xfrm>
            <a:off x="5004048" y="3140968"/>
            <a:ext cx="3746626" cy="324036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ISTRAŽUJEMO SASTAV I SVOJSTVA TLA</vt:lpstr>
      <vt:lpstr>TLO</vt:lpstr>
      <vt:lpstr>SVOJSTVA TLA</vt:lpstr>
      <vt:lpstr>OSOBINE TLA</vt:lpstr>
      <vt:lpstr>BOJE TLA</vt:lpstr>
      <vt:lpstr>KISELOST  TLA</vt:lpstr>
      <vt:lpstr>KISELOST  TLA</vt:lpstr>
      <vt:lpstr>MINERALI U TLU</vt:lpstr>
      <vt:lpstr>GNOJENJE POLJOPRIVREDNIH POVRŠINA</vt:lpstr>
      <vt:lpstr>Slide 10</vt:lpstr>
      <vt:lpstr>ISTRAŽI:</vt:lpstr>
      <vt:lpstr>RIJEŠI REBUS: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ISTRAŽUJEMO SASTAV I SVOJSTVA TLA</dc:title>
  <dc:creator>Windows User</dc:creator>
  <cp:lastModifiedBy>sk-imahecic</cp:lastModifiedBy>
  <cp:revision>39</cp:revision>
  <dcterms:created xsi:type="dcterms:W3CDTF">2019-07-17T11:45:48Z</dcterms:created>
  <dcterms:modified xsi:type="dcterms:W3CDTF">2019-08-09T08:20:17Z</dcterms:modified>
</cp:coreProperties>
</file>